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7"/>
    <p:restoredTop sz="94658"/>
  </p:normalViewPr>
  <p:slideViewPr>
    <p:cSldViewPr snapToGrid="0" snapToObjects="1">
      <p:cViewPr varScale="1">
        <p:scale>
          <a:sx n="73" d="100"/>
          <a:sy n="73" d="100"/>
        </p:scale>
        <p:origin x="-1984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printerSettings" Target="printerSettings/printerSettings1.bin"/><Relationship Id="rId1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199" y="1295400"/>
            <a:ext cx="8228013" cy="1927225"/>
          </a:xfrm>
        </p:spPr>
        <p:txBody>
          <a:bodyPr tIns="0" bIns="0" anchor="b" anchorCtr="0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199" y="3307976"/>
            <a:ext cx="8228013" cy="1066800"/>
          </a:xfrm>
        </p:spPr>
        <p:txBody>
          <a:bodyPr tIns="0" bIns="0"/>
          <a:lstStyle>
            <a:lvl1pPr marL="0" indent="0" algn="ctr">
              <a:spcBef>
                <a:spcPts val="300"/>
              </a:spcBef>
              <a:buNone/>
              <a:defRPr sz="18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BC7E7-EA8E-4DA7-915E-CC098D9BADCB}" type="datetimeFigureOut">
              <a:rPr lang="en-US" smtClean="0"/>
              <a:t>5/31/22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8292818" y="5804647"/>
            <a:ext cx="367088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sz="4400">
                <a:solidFill>
                  <a:schemeClr val="accent1"/>
                </a:solidFill>
                <a:latin typeface="Wingdings" pitchFamily="2" charset="2"/>
              </a:rPr>
              <a:t>S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BC7E7-EA8E-4DA7-915E-CC098D9BADCB}" type="datetimeFigureOut">
              <a:rPr lang="en-US" smtClean="0"/>
              <a:t>5/31/22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381001"/>
            <a:ext cx="3509683" cy="2209800"/>
          </a:xfrm>
        </p:spPr>
        <p:txBody>
          <a:bodyPr anchor="b"/>
          <a:lstStyle>
            <a:lvl1pPr algn="l">
              <a:defRPr sz="44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0" y="273050"/>
            <a:ext cx="3657600" cy="5853113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27013">
              <a:defRPr sz="1600"/>
            </a:lvl6pPr>
            <a:lvl7pPr marL="2173288" indent="-227013">
              <a:defRPr sz="1600"/>
            </a:lvl7pPr>
            <a:lvl8pPr marL="2398713" indent="-227013">
              <a:defRPr sz="1600"/>
            </a:lvl8pPr>
            <a:lvl9pPr marL="2625725" indent="-227013"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199" y="2649071"/>
            <a:ext cx="3509683" cy="3388192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79BC7E7-EA8E-4DA7-915E-CC098D9BADCB}" type="datetimeFigureOut">
              <a:rPr lang="en-US" smtClean="0"/>
              <a:t>5/31/22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51425" y="381001"/>
            <a:ext cx="3635375" cy="2209800"/>
          </a:xfrm>
        </p:spPr>
        <p:txBody>
          <a:bodyPr anchor="b"/>
          <a:lstStyle>
            <a:lvl1pPr algn="l">
              <a:defRPr sz="44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51425" y="2649070"/>
            <a:ext cx="3635375" cy="3505667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79BC7E7-EA8E-4DA7-915E-CC098D9BADCB}" type="datetimeFigureOut">
              <a:rPr lang="en-US" smtClean="0"/>
              <a:t>5/31/22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‹#›</a:t>
            </a:fld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228600" y="1143000"/>
            <a:ext cx="4267200" cy="4267200"/>
          </a:xfrm>
          <a:prstGeom prst="ellipse">
            <a:avLst/>
          </a:prstGeom>
          <a:ln w="28575">
            <a:solidFill>
              <a:schemeClr val="accent1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s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51425" y="381001"/>
            <a:ext cx="3635375" cy="2209800"/>
          </a:xfrm>
        </p:spPr>
        <p:txBody>
          <a:bodyPr anchor="b"/>
          <a:lstStyle>
            <a:lvl1pPr algn="l">
              <a:defRPr sz="44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51425" y="2649070"/>
            <a:ext cx="3635375" cy="3505667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79BC7E7-EA8E-4DA7-915E-CC098D9BADCB}" type="datetimeFigureOut">
              <a:rPr lang="en-US" smtClean="0"/>
              <a:t>5/31/22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‹#›</a:t>
            </a:fld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90600" y="2590800"/>
            <a:ext cx="3505200" cy="3505200"/>
          </a:xfrm>
          <a:prstGeom prst="ellipse">
            <a:avLst/>
          </a:prstGeom>
          <a:ln w="28575">
            <a:solidFill>
              <a:schemeClr val="accent1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/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2479675" y="1260475"/>
            <a:ext cx="1254125" cy="1254125"/>
          </a:xfrm>
          <a:prstGeom prst="ellipse">
            <a:avLst/>
          </a:prstGeom>
          <a:ln w="28575">
            <a:solidFill>
              <a:schemeClr val="accent1"/>
            </a:solidFill>
          </a:ln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/>
          </a:p>
        </p:txBody>
      </p:sp>
      <p:sp>
        <p:nvSpPr>
          <p:cNvPr id="10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269875" y="762000"/>
            <a:ext cx="2092325" cy="2092325"/>
          </a:xfrm>
          <a:prstGeom prst="ellipse">
            <a:avLst/>
          </a:prstGeom>
          <a:ln w="28575">
            <a:solidFill>
              <a:schemeClr val="accent1"/>
            </a:solidFill>
          </a:ln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568388"/>
            <a:ext cx="8228013" cy="3468875"/>
          </a:xfrm>
        </p:spPr>
        <p:txBody>
          <a:bodyPr vert="eaVert"/>
          <a:lstStyle>
            <a:lvl5pPr>
              <a:defRPr/>
            </a:lvl5pPr>
            <a:lvl6pPr marL="1719072">
              <a:defRPr/>
            </a:lvl6pPr>
            <a:lvl7pPr marL="1719072">
              <a:defRPr/>
            </a:lvl7pPr>
            <a:lvl8pPr marL="1719072">
              <a:defRPr/>
            </a:lvl8pPr>
            <a:lvl9pPr marL="1719072"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BC7E7-EA8E-4DA7-915E-CC098D9BADCB}" type="datetimeFigureOut">
              <a:rPr lang="en-US" smtClean="0"/>
              <a:t>5/31/22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6600" y="274638"/>
            <a:ext cx="1524000" cy="5851525"/>
          </a:xfrm>
        </p:spPr>
        <p:txBody>
          <a:bodyPr vert="eaVert" anchor="t" anchorCtr="0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416859"/>
            <a:ext cx="6019800" cy="5615642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BC7E7-EA8E-4DA7-915E-CC098D9BADCB}" type="datetimeFigureOut">
              <a:rPr lang="en-US" smtClean="0"/>
              <a:t>5/31/22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BC7E7-EA8E-4DA7-915E-CC098D9BADCB}" type="datetimeFigureOut">
              <a:rPr lang="en-US" smtClean="0"/>
              <a:t>5/31/22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BC7E7-EA8E-4DA7-915E-CC098D9BADCB}" type="datetimeFigureOut">
              <a:rPr lang="en-US" smtClean="0"/>
              <a:t>5/31/22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36694"/>
            <a:ext cx="6400800" cy="1362075"/>
          </a:xfrm>
        </p:spPr>
        <p:txBody>
          <a:bodyPr anchor="b" anchorCtr="0"/>
          <a:lstStyle>
            <a:lvl1pPr algn="r">
              <a:defRPr sz="46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6399" y="3609695"/>
            <a:ext cx="5181601" cy="1500187"/>
          </a:xfrm>
        </p:spPr>
        <p:txBody>
          <a:bodyPr anchor="t" anchorCtr="0"/>
          <a:lstStyle>
            <a:lvl1pPr marL="0" indent="0" algn="r">
              <a:spcBef>
                <a:spcPts val="300"/>
              </a:spcBef>
              <a:buNone/>
              <a:defRPr sz="1800" baseline="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79BC7E7-EA8E-4DA7-915E-CC098D9BADCB}" type="datetimeFigureOut">
              <a:rPr lang="en-US" smtClean="0"/>
              <a:t>5/31/22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238999" y="6356350"/>
            <a:ext cx="144621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F2F5E10-5301-4EE6-90D2-A6C4A3F62BED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8292818" y="5804647"/>
            <a:ext cx="367088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sz="4400">
                <a:solidFill>
                  <a:schemeClr val="accent1"/>
                </a:solidFill>
                <a:latin typeface="Wingdings" pitchFamily="2" charset="2"/>
              </a:rPr>
              <a:t>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40664" y="2784475"/>
            <a:ext cx="3767328" cy="3252788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27013">
              <a:defRPr sz="1600"/>
            </a:lvl6pPr>
            <a:lvl7pPr marL="2173288" indent="-227013">
              <a:defRPr sz="1600"/>
            </a:lvl7pPr>
            <a:lvl8pPr marL="2398713" indent="-227013">
              <a:defRPr sz="1600"/>
            </a:lvl8pPr>
            <a:lvl9pPr marL="2625725" indent="-227013"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4753" y="2784475"/>
            <a:ext cx="3767328" cy="3252788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27013">
              <a:tabLst/>
              <a:defRPr sz="1600"/>
            </a:lvl6pPr>
            <a:lvl7pPr marL="2173288" indent="-227013">
              <a:tabLst/>
              <a:defRPr sz="1600"/>
            </a:lvl7pPr>
            <a:lvl8pPr marL="2398713" indent="-227013">
              <a:tabLst/>
              <a:defRPr sz="1600"/>
            </a:lvl8pPr>
            <a:lvl9pPr marL="2625725" indent="-227013">
              <a:tabLst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BC7E7-EA8E-4DA7-915E-CC098D9BADCB}" type="datetimeFigureOut">
              <a:rPr lang="en-US" smtClean="0"/>
              <a:t>5/31/22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0664" y="2232211"/>
            <a:ext cx="3767328" cy="762000"/>
          </a:xfrm>
        </p:spPr>
        <p:txBody>
          <a:bodyPr anchor="b"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0664" y="3160059"/>
            <a:ext cx="3767328" cy="289149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34950">
              <a:defRPr sz="1600"/>
            </a:lvl6pPr>
            <a:lvl7pPr marL="2173288" indent="-234950">
              <a:defRPr sz="1600"/>
            </a:lvl7pPr>
            <a:lvl8pPr marL="2398713" indent="-234950">
              <a:defRPr sz="1600"/>
            </a:lvl8pPr>
            <a:lvl9pPr marL="2625725" indent="-234950"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31578" y="2232211"/>
            <a:ext cx="3767328" cy="762000"/>
          </a:xfrm>
        </p:spPr>
        <p:txBody>
          <a:bodyPr anchor="b"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31578" y="3160059"/>
            <a:ext cx="3767328" cy="289149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34950">
              <a:defRPr sz="1600"/>
            </a:lvl6pPr>
            <a:lvl7pPr marL="2173288" indent="-234950">
              <a:defRPr sz="1600"/>
            </a:lvl7pPr>
            <a:lvl8pPr marL="2398713" indent="-234950">
              <a:defRPr sz="1600"/>
            </a:lvl8pPr>
            <a:lvl9pPr marL="2625725" indent="-234950"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BC7E7-EA8E-4DA7-915E-CC098D9BADCB}" type="datetimeFigureOut">
              <a:rPr lang="en-US" smtClean="0"/>
              <a:t>5/31/22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ntent, Top and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62000" y="2784475"/>
            <a:ext cx="7656512" cy="155448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BC7E7-EA8E-4DA7-915E-CC098D9BADCB}" type="datetimeFigureOut">
              <a:rPr lang="en-US" smtClean="0"/>
              <a:t>5/31/22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sz="half" idx="13"/>
          </p:nvPr>
        </p:nvSpPr>
        <p:spPr>
          <a:xfrm>
            <a:off x="762000" y="4497070"/>
            <a:ext cx="7656512" cy="155448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36008" y="2784475"/>
            <a:ext cx="3767328" cy="155448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27013">
              <a:defRPr sz="1600"/>
            </a:lvl6pPr>
            <a:lvl7pPr marL="2173288" indent="-227013">
              <a:defRPr sz="1600"/>
            </a:lvl7pPr>
            <a:lvl8pPr marL="2398713" indent="-227013">
              <a:defRPr sz="1600"/>
            </a:lvl8pPr>
            <a:lvl9pPr marL="2625725" indent="-227013"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BC7E7-EA8E-4DA7-915E-CC098D9BADCB}" type="datetimeFigureOut">
              <a:rPr lang="en-US" smtClean="0"/>
              <a:t>5/31/22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sz="half" idx="13"/>
          </p:nvPr>
        </p:nvSpPr>
        <p:spPr>
          <a:xfrm>
            <a:off x="4636008" y="4497070"/>
            <a:ext cx="3767328" cy="155448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34950">
              <a:defRPr sz="1600"/>
            </a:lvl6pPr>
            <a:lvl7pPr marL="2173288" indent="-234950">
              <a:defRPr sz="1600"/>
            </a:lvl7pPr>
            <a:lvl8pPr marL="2398713" indent="-234950">
              <a:defRPr sz="1600"/>
            </a:lvl8pPr>
            <a:lvl9pPr marL="2625725" indent="-234950"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9" name="Content Placeholder 2"/>
          <p:cNvSpPr>
            <a:spLocks noGrp="1"/>
          </p:cNvSpPr>
          <p:nvPr>
            <p:ph sz="half" idx="14"/>
          </p:nvPr>
        </p:nvSpPr>
        <p:spPr>
          <a:xfrm>
            <a:off x="740664" y="2784475"/>
            <a:ext cx="3767328" cy="3252788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34950">
              <a:defRPr sz="1600"/>
            </a:lvl6pPr>
            <a:lvl7pPr marL="2173288" indent="-234950">
              <a:defRPr sz="1600"/>
            </a:lvl7pPr>
            <a:lvl8pPr marL="2398713" indent="-234950">
              <a:defRPr sz="1600"/>
            </a:lvl8pPr>
            <a:lvl9pPr marL="2625725" indent="-234950"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36008" y="2784475"/>
            <a:ext cx="3767328" cy="155448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27013">
              <a:defRPr sz="1600"/>
            </a:lvl6pPr>
            <a:lvl7pPr marL="2173288" indent="-227013">
              <a:defRPr sz="1600"/>
            </a:lvl7pPr>
            <a:lvl8pPr marL="2398713" indent="-227013">
              <a:defRPr sz="1600"/>
            </a:lvl8pPr>
            <a:lvl9pPr marL="2625725" indent="-227013"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BC7E7-EA8E-4DA7-915E-CC098D9BADCB}" type="datetimeFigureOut">
              <a:rPr lang="en-US" smtClean="0"/>
              <a:t>5/31/22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sz="half" idx="13"/>
          </p:nvPr>
        </p:nvSpPr>
        <p:spPr>
          <a:xfrm>
            <a:off x="4636008" y="4497070"/>
            <a:ext cx="3767328" cy="155448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34950" algn="l" defTabSz="914400" rtl="0" eaLnBrk="1" latinLnBrk="0" hangingPunct="1">
              <a:spcBef>
                <a:spcPct val="20000"/>
              </a:spcBef>
              <a:buSzPct val="90000"/>
              <a:buFont typeface="Wingdings" pitchFamily="2" charset="2"/>
              <a:buChar char=""/>
              <a:defRPr lang="en-US" sz="16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173288" indent="-234950" algn="l" defTabSz="914400" rtl="0" eaLnBrk="1" latinLnBrk="0" hangingPunct="1">
              <a:spcBef>
                <a:spcPct val="20000"/>
              </a:spcBef>
              <a:buSzPct val="90000"/>
              <a:buFont typeface="Wingdings" pitchFamily="2" charset="2"/>
              <a:buChar char=""/>
              <a:defRPr lang="en-US" sz="16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398713" indent="-234950" algn="l" defTabSz="914400" rtl="0" eaLnBrk="1" latinLnBrk="0" hangingPunct="1">
              <a:spcBef>
                <a:spcPct val="20000"/>
              </a:spcBef>
              <a:buSzPct val="90000"/>
              <a:buFont typeface="Wingdings" pitchFamily="2" charset="2"/>
              <a:buChar char=""/>
              <a:defRPr lang="en-US" sz="16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625725" indent="-234950" algn="l" defTabSz="914400" rtl="0" eaLnBrk="1" latinLnBrk="0" hangingPunct="1">
              <a:spcBef>
                <a:spcPct val="20000"/>
              </a:spcBef>
              <a:buSzPct val="90000"/>
              <a:buFont typeface="Wingdings" pitchFamily="2" charset="2"/>
              <a:buChar char=""/>
              <a:defRPr lang="en-US" sz="16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0" name="Content Placeholder 2"/>
          <p:cNvSpPr>
            <a:spLocks noGrp="1"/>
          </p:cNvSpPr>
          <p:nvPr>
            <p:ph sz="half" idx="14"/>
          </p:nvPr>
        </p:nvSpPr>
        <p:spPr>
          <a:xfrm>
            <a:off x="739775" y="2784475"/>
            <a:ext cx="3767328" cy="155448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27013">
              <a:defRPr sz="1600"/>
            </a:lvl6pPr>
            <a:lvl7pPr marL="2173288" indent="-227013">
              <a:defRPr sz="1600"/>
            </a:lvl7pPr>
            <a:lvl8pPr marL="2398713" indent="-227013">
              <a:defRPr sz="1600"/>
            </a:lvl8pPr>
            <a:lvl9pPr marL="2625725" indent="-227013"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1" name="Content Placeholder 2"/>
          <p:cNvSpPr>
            <a:spLocks noGrp="1"/>
          </p:cNvSpPr>
          <p:nvPr>
            <p:ph sz="half" idx="15"/>
          </p:nvPr>
        </p:nvSpPr>
        <p:spPr>
          <a:xfrm>
            <a:off x="739775" y="4497070"/>
            <a:ext cx="3767328" cy="155448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34950" algn="l" defTabSz="914400" rtl="0" eaLnBrk="1" latinLnBrk="0" hangingPunct="1">
              <a:spcBef>
                <a:spcPct val="20000"/>
              </a:spcBef>
              <a:buSzPct val="90000"/>
              <a:buFont typeface="Wingdings" pitchFamily="2" charset="2"/>
              <a:buChar char=""/>
              <a:defRPr lang="en-US" sz="16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173288" indent="-234950" algn="l" defTabSz="914400" rtl="0" eaLnBrk="1" latinLnBrk="0" hangingPunct="1">
              <a:spcBef>
                <a:spcPct val="20000"/>
              </a:spcBef>
              <a:buSzPct val="90000"/>
              <a:buFont typeface="Wingdings" pitchFamily="2" charset="2"/>
              <a:buChar char=""/>
              <a:defRPr lang="en-US" sz="16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398713" indent="-234950" algn="l" defTabSz="914400" rtl="0" eaLnBrk="1" latinLnBrk="0" hangingPunct="1">
              <a:spcBef>
                <a:spcPct val="20000"/>
              </a:spcBef>
              <a:buSzPct val="90000"/>
              <a:buFont typeface="Wingdings" pitchFamily="2" charset="2"/>
              <a:buChar char=""/>
              <a:defRPr lang="en-US" sz="16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625725" indent="-234950" algn="l" defTabSz="914400" rtl="0" eaLnBrk="1" latinLnBrk="0" hangingPunct="1">
              <a:spcBef>
                <a:spcPct val="20000"/>
              </a:spcBef>
              <a:buSzPct val="90000"/>
              <a:buFont typeface="Wingdings" pitchFamily="2" charset="2"/>
              <a:buChar char=""/>
              <a:defRPr lang="en-US" sz="16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BC7E7-EA8E-4DA7-915E-CC098D9BADCB}" type="datetimeFigureOut">
              <a:rPr lang="en-US" smtClean="0"/>
              <a:t>5/31/22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45141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9775" y="2770094"/>
            <a:ext cx="7662864" cy="32671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79BC7E7-EA8E-4DA7-915E-CC098D9BADCB}" type="datetimeFigureOut">
              <a:rPr lang="en-US" smtClean="0"/>
              <a:t>5/31/22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789613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05300" y="6356350"/>
            <a:ext cx="533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9F2F5E10-5301-4EE6-90D2-A6C4A3F62BED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ctr" defTabSz="914400" rtl="0" eaLnBrk="1" latinLnBrk="0" hangingPunct="1">
        <a:spcBef>
          <a:spcPct val="0"/>
        </a:spcBef>
        <a:buNone/>
        <a:defRPr sz="46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2000"/>
        </a:spcBef>
        <a:buClr>
          <a:schemeClr val="accent1"/>
        </a:buClr>
        <a:buSzPct val="90000"/>
        <a:buFont typeface="Wingdings" pitchFamily="2" charset="2"/>
        <a:buChar char="S"/>
        <a:defRPr sz="22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336550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90000"/>
        <a:buFont typeface="Wingdings" pitchFamily="2" charset="2"/>
        <a:buChar char="S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035050" indent="-349250" algn="l" defTabSz="914400" rtl="0" eaLnBrk="1" latinLnBrk="0" hangingPunct="1">
        <a:spcBef>
          <a:spcPts val="600"/>
        </a:spcBef>
        <a:buClr>
          <a:schemeClr val="accent1"/>
        </a:buClr>
        <a:buSzPct val="90000"/>
        <a:buFont typeface="Wingdings" pitchFamily="2" charset="2"/>
        <a:buChar char="S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371600" indent="-336550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90000"/>
        <a:buFont typeface="Wingdings" pitchFamily="2" charset="2"/>
        <a:buChar char="S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720850" indent="-349250" algn="l" defTabSz="914400" rtl="0" eaLnBrk="1" latinLnBrk="0" hangingPunct="1">
        <a:spcBef>
          <a:spcPts val="600"/>
        </a:spcBef>
        <a:buClr>
          <a:schemeClr val="accent1"/>
        </a:buClr>
        <a:buSzPct val="90000"/>
        <a:buFont typeface="Wingdings" pitchFamily="2" charset="2"/>
        <a:buChar char="S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055813" indent="-344488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90000"/>
        <a:buFont typeface="Wingdings" pitchFamily="2" charset="2"/>
        <a:buChar char="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398713" indent="-344488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Wingdings" pitchFamily="2" charset="2"/>
        <a:buChar char="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743200" indent="-344488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90000"/>
        <a:buFont typeface="Wingdings" pitchFamily="2" charset="2"/>
        <a:buChar char="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087688" indent="-344488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Wingdings" pitchFamily="2" charset="2"/>
        <a:buChar char=""/>
        <a:defRPr lang="en-US" sz="1800" kern="120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Relationship Id="rId3" Type="http://schemas.openxmlformats.org/officeDocument/2006/relationships/image" Target="../media/image10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4" Type="http://schemas.openxmlformats.org/officeDocument/2006/relationships/image" Target="../media/image16.jpeg"/><Relationship Id="rId5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gurpreetsodhi/Columbia_Fintech_Project3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45141"/>
            <a:ext cx="8686800" cy="1466308"/>
          </a:xfrm>
        </p:spPr>
        <p:txBody>
          <a:bodyPr/>
          <a:lstStyle/>
          <a:p>
            <a:r>
              <a:rPr lang="en-US" dirty="0" smtClean="0"/>
              <a:t>CO2 Token Ex</a:t>
            </a:r>
            <a:r>
              <a:rPr lang="en-US" dirty="0"/>
              <a:t/>
            </a:r>
            <a:br>
              <a:rPr lang="en-US" dirty="0"/>
            </a:br>
            <a:r>
              <a:rPr lang="en-US" sz="2400" b="1" dirty="0" smtClean="0"/>
              <a:t>Tokenizing CO2 and Market </a:t>
            </a:r>
            <a:r>
              <a:rPr lang="en-US" sz="2400" b="1" dirty="0"/>
              <a:t>M</a:t>
            </a:r>
            <a:r>
              <a:rPr lang="en-US" sz="2400" b="1" dirty="0" smtClean="0"/>
              <a:t>aking</a:t>
            </a:r>
            <a:endParaRPr lang="en-US" sz="24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374722" y="6066358"/>
            <a:ext cx="84101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Team </a:t>
            </a:r>
            <a:r>
              <a:rPr lang="en-US" b="1" dirty="0" smtClean="0"/>
              <a:t>#6 </a:t>
            </a:r>
            <a:r>
              <a:rPr lang="mr-IN" b="1" dirty="0" smtClean="0"/>
              <a:t>–</a:t>
            </a:r>
            <a:r>
              <a:rPr lang="en-US" b="1" dirty="0" smtClean="0"/>
              <a:t> </a:t>
            </a:r>
            <a:r>
              <a:rPr lang="en-US" b="1" dirty="0"/>
              <a:t>Project </a:t>
            </a:r>
            <a:r>
              <a:rPr lang="en-US" b="1" dirty="0"/>
              <a:t>3</a:t>
            </a:r>
            <a:endParaRPr lang="en-US" b="1" dirty="0"/>
          </a:p>
          <a:p>
            <a:pPr algn="ctr"/>
            <a:r>
              <a:rPr lang="en-US" b="1" dirty="0"/>
              <a:t>Gurpreet Sodhi, Shahan Ahmed, Nicole Mann, Etan </a:t>
            </a:r>
            <a:r>
              <a:rPr lang="en-US" b="1" dirty="0" smtClean="0"/>
              <a:t>Winograd</a:t>
            </a:r>
            <a:endParaRPr lang="en-US" b="1" dirty="0"/>
          </a:p>
          <a:p>
            <a:pPr algn="ctr"/>
            <a:endParaRPr lang="en-US" b="1" dirty="0"/>
          </a:p>
          <a:p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4849" y="2415991"/>
            <a:ext cx="5845203" cy="3632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3045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Tokenizing CO2 Assets</a:t>
            </a:r>
            <a:endParaRPr lang="en-US" dirty="0"/>
          </a:p>
        </p:txBody>
      </p:sp>
      <p:sp>
        <p:nvSpPr>
          <p:cNvPr id="3" name="Oval 2"/>
          <p:cNvSpPr/>
          <p:nvPr/>
        </p:nvSpPr>
        <p:spPr>
          <a:xfrm>
            <a:off x="34792" y="2870184"/>
            <a:ext cx="1513490" cy="1443789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340319" y="3836989"/>
            <a:ext cx="1513490" cy="1443789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662153" y="4647239"/>
            <a:ext cx="1513490" cy="1443789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335428" y="3327152"/>
            <a:ext cx="100899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/>
              <a:t>CO2</a:t>
            </a:r>
            <a:endParaRPr lang="en-US" sz="2600" dirty="0"/>
          </a:p>
        </p:txBody>
      </p:sp>
      <p:sp>
        <p:nvSpPr>
          <p:cNvPr id="8" name="TextBox 7"/>
          <p:cNvSpPr txBox="1"/>
          <p:nvPr/>
        </p:nvSpPr>
        <p:spPr>
          <a:xfrm>
            <a:off x="683355" y="4189516"/>
            <a:ext cx="100899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/>
              <a:t>CO2</a:t>
            </a:r>
            <a:endParaRPr lang="en-US" sz="2600" dirty="0"/>
          </a:p>
        </p:txBody>
      </p:sp>
      <p:sp>
        <p:nvSpPr>
          <p:cNvPr id="9" name="TextBox 8"/>
          <p:cNvSpPr txBox="1"/>
          <p:nvPr/>
        </p:nvSpPr>
        <p:spPr>
          <a:xfrm>
            <a:off x="956809" y="5086741"/>
            <a:ext cx="100899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/>
              <a:t>CO2</a:t>
            </a:r>
            <a:endParaRPr lang="en-US" sz="2600" dirty="0"/>
          </a:p>
        </p:txBody>
      </p:sp>
      <p:sp>
        <p:nvSpPr>
          <p:cNvPr id="10" name="Curved Down Arrow 9"/>
          <p:cNvSpPr/>
          <p:nvPr/>
        </p:nvSpPr>
        <p:spPr>
          <a:xfrm>
            <a:off x="1609170" y="2231264"/>
            <a:ext cx="2531182" cy="1095888"/>
          </a:xfrm>
          <a:prstGeom prst="curvedDown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948406" y="2628636"/>
            <a:ext cx="17744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Digitalization </a:t>
            </a:r>
          </a:p>
          <a:p>
            <a:pPr algn="ctr"/>
            <a:r>
              <a:rPr lang="en-US" dirty="0" smtClean="0"/>
              <a:t>of Tokens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966947" y="5836659"/>
            <a:ext cx="284940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 smtClean="0"/>
              <a:t>Ethereum</a:t>
            </a:r>
            <a:r>
              <a:rPr lang="en-US" sz="2000" dirty="0" smtClean="0"/>
              <a:t> MainNet</a:t>
            </a:r>
          </a:p>
          <a:p>
            <a:pPr algn="ctr"/>
            <a:r>
              <a:rPr lang="en-US" sz="2000" dirty="0" smtClean="0"/>
              <a:t>CO2 Tokens &amp; </a:t>
            </a:r>
          </a:p>
          <a:p>
            <a:pPr algn="ctr"/>
            <a:r>
              <a:rPr lang="en-US" sz="2000" dirty="0" smtClean="0"/>
              <a:t>CO2 Smart Contract</a:t>
            </a:r>
            <a:endParaRPr lang="en-US" sz="2000" dirty="0"/>
          </a:p>
        </p:txBody>
      </p:sp>
      <p:sp>
        <p:nvSpPr>
          <p:cNvPr id="15" name="Curved Up Arrow 14"/>
          <p:cNvSpPr/>
          <p:nvPr/>
        </p:nvSpPr>
        <p:spPr>
          <a:xfrm>
            <a:off x="6094188" y="5722974"/>
            <a:ext cx="2436044" cy="989168"/>
          </a:xfrm>
          <a:prstGeom prst="curvedUp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384491" y="5767862"/>
            <a:ext cx="17918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Buy/Sell on Market </a:t>
            </a:r>
            <a:endParaRPr lang="en-US" dirty="0"/>
          </a:p>
        </p:txBody>
      </p:sp>
      <p:pic>
        <p:nvPicPr>
          <p:cNvPr id="22" name="Picture 21" descr="IMG_0709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6947" y="3368607"/>
            <a:ext cx="2790729" cy="2487684"/>
          </a:xfrm>
          <a:prstGeom prst="rect">
            <a:avLst/>
          </a:prstGeom>
        </p:spPr>
      </p:pic>
      <p:pic>
        <p:nvPicPr>
          <p:cNvPr id="23" name="Picture 22" descr="IMG_0710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9109" y="2998771"/>
            <a:ext cx="2630469" cy="1970797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6715023" y="2452703"/>
            <a:ext cx="19891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Digital Market </a:t>
            </a:r>
            <a:endParaRPr lang="en-US" sz="2000" dirty="0"/>
          </a:p>
        </p:txBody>
      </p:sp>
      <p:sp>
        <p:nvSpPr>
          <p:cNvPr id="25" name="TextBox 24"/>
          <p:cNvSpPr txBox="1"/>
          <p:nvPr/>
        </p:nvSpPr>
        <p:spPr>
          <a:xfrm>
            <a:off x="352823" y="6244824"/>
            <a:ext cx="25097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Physical Certificates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961301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Technology Breakdown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6579" y="2487493"/>
            <a:ext cx="4527853" cy="4154485"/>
          </a:xfrm>
        </p:spPr>
        <p:txBody>
          <a:bodyPr>
            <a:noAutofit/>
          </a:bodyPr>
          <a:lstStyle/>
          <a:p>
            <a:r>
              <a:rPr lang="en-US" sz="1800" dirty="0"/>
              <a:t>Python </a:t>
            </a:r>
            <a:r>
              <a:rPr lang="en-US" sz="1800" dirty="0" smtClean="0"/>
              <a:t>– </a:t>
            </a:r>
            <a:r>
              <a:rPr lang="en-US" sz="1800" dirty="0" smtClean="0"/>
              <a:t>Calling smart contract functions </a:t>
            </a:r>
            <a:endParaRPr lang="en-US" sz="1800" dirty="0"/>
          </a:p>
          <a:p>
            <a:r>
              <a:rPr lang="en-US" sz="1800" dirty="0" smtClean="0"/>
              <a:t>HTML </a:t>
            </a:r>
            <a:r>
              <a:rPr lang="en-US" sz="1800" dirty="0"/>
              <a:t>– Markup language used for graphical </a:t>
            </a:r>
            <a:r>
              <a:rPr lang="en-US" sz="1800" dirty="0" smtClean="0"/>
              <a:t>Interface.</a:t>
            </a:r>
            <a:endParaRPr lang="en-US" sz="1800" dirty="0"/>
          </a:p>
          <a:p>
            <a:r>
              <a:rPr lang="en-US" sz="1800" dirty="0"/>
              <a:t>JavaScript – Processes the user interactions.</a:t>
            </a:r>
          </a:p>
          <a:p>
            <a:r>
              <a:rPr lang="en-US" sz="1800" dirty="0"/>
              <a:t>PHP  – Server side </a:t>
            </a:r>
            <a:r>
              <a:rPr lang="en-US" sz="1800" dirty="0" smtClean="0"/>
              <a:t>communication</a:t>
            </a:r>
            <a:r>
              <a:rPr lang="en-US" sz="1800" dirty="0" smtClean="0"/>
              <a:t>.</a:t>
            </a:r>
          </a:p>
          <a:p>
            <a:r>
              <a:rPr lang="en-US" sz="1800" dirty="0" smtClean="0"/>
              <a:t>Solidity </a:t>
            </a:r>
            <a:r>
              <a:rPr lang="mr-IN" sz="1800" dirty="0" smtClean="0"/>
              <a:t>–</a:t>
            </a:r>
            <a:r>
              <a:rPr lang="en-US" sz="1800" dirty="0" smtClean="0"/>
              <a:t> Used to define contracts</a:t>
            </a:r>
          </a:p>
          <a:p>
            <a:r>
              <a:rPr lang="en-US" sz="1800" dirty="0" smtClean="0"/>
              <a:t>Ganache </a:t>
            </a:r>
            <a:r>
              <a:rPr lang="mr-IN" sz="1800" dirty="0" smtClean="0"/>
              <a:t>–</a:t>
            </a:r>
            <a:r>
              <a:rPr lang="en-US" sz="1800" dirty="0" smtClean="0"/>
              <a:t> Simulate local </a:t>
            </a:r>
            <a:r>
              <a:rPr lang="en-US" sz="1800" dirty="0" err="1" smtClean="0"/>
              <a:t>ethereum</a:t>
            </a:r>
            <a:r>
              <a:rPr lang="en-US" sz="1800" dirty="0" smtClean="0"/>
              <a:t> network</a:t>
            </a:r>
            <a:endParaRPr lang="en-US" sz="1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7867" y="2886580"/>
            <a:ext cx="4613001" cy="348000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7867" y="5653392"/>
            <a:ext cx="4128934" cy="713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0862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Preparation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6899" y="2685940"/>
            <a:ext cx="4296588" cy="476445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 smtClean="0"/>
              <a:t>Created a local object for 5 car companies.</a:t>
            </a:r>
          </a:p>
          <a:p>
            <a:pPr marL="0" indent="0">
              <a:buNone/>
            </a:pPr>
            <a:r>
              <a:rPr lang="en-US" sz="1800" dirty="0" smtClean="0"/>
              <a:t>The data includes: </a:t>
            </a:r>
          </a:p>
          <a:p>
            <a:r>
              <a:rPr lang="en-US" sz="1800" dirty="0" smtClean="0"/>
              <a:t>Company name</a:t>
            </a:r>
          </a:p>
          <a:p>
            <a:r>
              <a:rPr lang="en-US" sz="1800" dirty="0" smtClean="0"/>
              <a:t>Public keys</a:t>
            </a:r>
          </a:p>
          <a:p>
            <a:r>
              <a:rPr lang="en-US" sz="1800" dirty="0" smtClean="0"/>
              <a:t>Private Keys</a:t>
            </a:r>
          </a:p>
          <a:p>
            <a:r>
              <a:rPr lang="en-US" sz="1800" dirty="0" smtClean="0"/>
              <a:t>Type of entity (Gov. or Company)</a:t>
            </a:r>
          </a:p>
          <a:p>
            <a:r>
              <a:rPr lang="en-US" sz="1800" dirty="0" smtClean="0"/>
              <a:t>Past percentage of carbon emissions from research</a:t>
            </a:r>
          </a:p>
          <a:p>
            <a:endParaRPr lang="en-US" sz="1800" dirty="0" smtClean="0"/>
          </a:p>
          <a:p>
            <a:endParaRPr lang="en-US" sz="1800" dirty="0" smtClean="0"/>
          </a:p>
          <a:p>
            <a:endParaRPr lang="en-US" sz="1800" dirty="0" smtClean="0"/>
          </a:p>
          <a:p>
            <a:endParaRPr lang="en-US" sz="1800" dirty="0" smtClean="0"/>
          </a:p>
          <a:p>
            <a:endParaRPr lang="en-US" sz="1800" dirty="0" smtClean="0"/>
          </a:p>
          <a:p>
            <a:endParaRPr lang="en-US" sz="1800" dirty="0" smtClean="0"/>
          </a:p>
          <a:p>
            <a:endParaRPr lang="en-US" sz="1800" dirty="0" smtClean="0"/>
          </a:p>
          <a:p>
            <a:pPr marL="0" indent="0">
              <a:buNone/>
            </a:pPr>
            <a:endParaRPr lang="en-US" sz="1800" dirty="0" smtClean="0"/>
          </a:p>
          <a:p>
            <a:endParaRPr lang="en-US" sz="1800" dirty="0"/>
          </a:p>
        </p:txBody>
      </p:sp>
      <p:pic>
        <p:nvPicPr>
          <p:cNvPr id="4" name="Picture 3" descr="IMG_0727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4023" y="2677203"/>
            <a:ext cx="3722777" cy="3874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7330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Demonstration</a:t>
            </a:r>
          </a:p>
        </p:txBody>
      </p:sp>
      <p:pic>
        <p:nvPicPr>
          <p:cNvPr id="3" name="Picture 2" descr="IMG_0713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92" y="1680095"/>
            <a:ext cx="4540474" cy="2655002"/>
          </a:xfrm>
          <a:prstGeom prst="rect">
            <a:avLst/>
          </a:prstGeom>
        </p:spPr>
      </p:pic>
      <p:pic>
        <p:nvPicPr>
          <p:cNvPr id="4" name="Picture 3" descr="IMG_0719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7866" y="1680095"/>
            <a:ext cx="4586134" cy="2705536"/>
          </a:xfrm>
          <a:prstGeom prst="rect">
            <a:avLst/>
          </a:prstGeom>
        </p:spPr>
      </p:pic>
      <p:pic>
        <p:nvPicPr>
          <p:cNvPr id="5" name="Picture 4" descr="IMG_0720.JP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35097"/>
            <a:ext cx="4557866" cy="2522903"/>
          </a:xfrm>
          <a:prstGeom prst="rect">
            <a:avLst/>
          </a:prstGeom>
        </p:spPr>
      </p:pic>
      <p:pic>
        <p:nvPicPr>
          <p:cNvPr id="6" name="Picture 5" descr="IMG_0721.JP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7867" y="4335098"/>
            <a:ext cx="4586134" cy="2522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1622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Future Enhancements 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4487" y="3043802"/>
            <a:ext cx="4709533" cy="3935963"/>
          </a:xfrm>
        </p:spPr>
        <p:txBody>
          <a:bodyPr>
            <a:normAutofit/>
          </a:bodyPr>
          <a:lstStyle/>
          <a:p>
            <a:r>
              <a:rPr lang="en-US" dirty="0" smtClean="0"/>
              <a:t>Enhance front end security </a:t>
            </a:r>
          </a:p>
          <a:p>
            <a:r>
              <a:rPr lang="en-US" dirty="0" smtClean="0"/>
              <a:t>Standardize contract deployment across countries and industries</a:t>
            </a:r>
          </a:p>
          <a:p>
            <a:r>
              <a:rPr lang="en-US" dirty="0" smtClean="0"/>
              <a:t>Increase chat bot functionality </a:t>
            </a:r>
          </a:p>
          <a:p>
            <a:r>
              <a:rPr lang="en-US" dirty="0" smtClean="0"/>
              <a:t> Mobile application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</p:txBody>
      </p:sp>
      <p:pic>
        <p:nvPicPr>
          <p:cNvPr id="7" name="Picture 6" descr="IMG_0726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1033" y="3026406"/>
            <a:ext cx="4400317" cy="2756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6168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EB0C088-F3F4-CB44-B8A6-C0C206C610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2760"/>
            <a:ext cx="8229600" cy="1794451"/>
          </a:xfrm>
        </p:spPr>
        <p:txBody>
          <a:bodyPr/>
          <a:lstStyle/>
          <a:p>
            <a:r>
              <a:rPr lang="en-US" dirty="0" smtClean="0"/>
              <a:t>Ready to Fund the Next Revolution?</a:t>
            </a:r>
            <a:endParaRPr lang="en-US" sz="3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A4983797-E486-5940-A6E4-78F8D83472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0606" y="2644050"/>
            <a:ext cx="4548742" cy="4874964"/>
          </a:xfrm>
        </p:spPr>
        <p:txBody>
          <a:bodyPr/>
          <a:lstStyle/>
          <a:p>
            <a:r>
              <a:rPr lang="en-US" dirty="0" smtClean="0"/>
              <a:t>Be the first to market</a:t>
            </a:r>
          </a:p>
          <a:p>
            <a:r>
              <a:rPr lang="en-US" dirty="0" smtClean="0"/>
              <a:t>Make your future greener</a:t>
            </a:r>
          </a:p>
          <a:p>
            <a:r>
              <a:rPr lang="en-US" dirty="0" smtClean="0"/>
              <a:t>Github</a:t>
            </a:r>
            <a:r>
              <a:rPr lang="en-US" dirty="0"/>
              <a:t> Address: </a:t>
            </a:r>
            <a:r>
              <a:rPr lang="en-US" dirty="0">
                <a:hlinkClick r:id="rId2"/>
              </a:rPr>
              <a:t>https://github.com/gurpreetsodhi/</a:t>
            </a:r>
            <a:r>
              <a:rPr lang="en-US" dirty="0" smtClean="0">
                <a:hlinkClick r:id="rId2"/>
              </a:rPr>
              <a:t>Columbia_Fintech_Project3</a:t>
            </a:r>
            <a:r>
              <a:rPr lang="en-US" dirty="0" smtClean="0"/>
              <a:t> </a:t>
            </a:r>
          </a:p>
          <a:p>
            <a:r>
              <a:rPr lang="en-US" dirty="0" smtClean="0"/>
              <a:t>Shahan Ahmed, Gurpreet Sodhi, Nicole Mann, Etan Winograd</a:t>
            </a:r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8516" y="2792154"/>
            <a:ext cx="3560848" cy="307657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7569" y="5566417"/>
            <a:ext cx="4122955" cy="766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96233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Relationship Id="rId3" Type="http://schemas.openxmlformats.org/officeDocument/2006/relationships/image" Target="../media/image3.jpeg"/></Relationships>
</file>

<file path=ppt/theme/theme1.xml><?xml version="1.0" encoding="utf-8"?>
<a:theme xmlns:a="http://schemas.openxmlformats.org/drawingml/2006/main" name="Genesis">
  <a:themeElements>
    <a:clrScheme name="Genesis">
      <a:dk1>
        <a:sysClr val="windowText" lastClr="000000"/>
      </a:dk1>
      <a:lt1>
        <a:sysClr val="window" lastClr="FFFFFF"/>
      </a:lt1>
      <a:dk2>
        <a:srgbClr val="465466"/>
      </a:dk2>
      <a:lt2>
        <a:srgbClr val="BBD7F8"/>
      </a:lt2>
      <a:accent1>
        <a:srgbClr val="80B606"/>
      </a:accent1>
      <a:accent2>
        <a:srgbClr val="E29F1D"/>
      </a:accent2>
      <a:accent3>
        <a:srgbClr val="2397E2"/>
      </a:accent3>
      <a:accent4>
        <a:srgbClr val="35ACA2"/>
      </a:accent4>
      <a:accent5>
        <a:srgbClr val="5430BB"/>
      </a:accent5>
      <a:accent6>
        <a:srgbClr val="8D34E0"/>
      </a:accent6>
      <a:hlink>
        <a:srgbClr val="00B0F0"/>
      </a:hlink>
      <a:folHlink>
        <a:srgbClr val="0070C0"/>
      </a:folHlink>
    </a:clrScheme>
    <a:fontScheme name="Genesis">
      <a:majorFont>
        <a:latin typeface="Calisto MT"/>
        <a:ea typeface=""/>
        <a:cs typeface=""/>
        <a:font script="Jpan" typeface="ＭＳ 明朝"/>
        <a:font script="Hans" typeface="宋体"/>
        <a:font script="Hant" typeface="新細明體"/>
      </a:majorFont>
      <a:minorFont>
        <a:latin typeface="Calisto MT"/>
        <a:ea typeface=""/>
        <a:cs typeface=""/>
        <a:font script="Jpan" typeface="ＭＳ 明朝"/>
        <a:font script="Hans" typeface="宋体"/>
        <a:font script="Hant" typeface="新細明體"/>
      </a:minorFont>
    </a:fontScheme>
    <a:fmtScheme name="Genesis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70000"/>
                <a:satMod val="100000"/>
                <a:greenMod val="110000"/>
              </a:schemeClr>
            </a:gs>
            <a:gs pos="75000">
              <a:schemeClr val="phClr">
                <a:tint val="40000"/>
                <a:satMod val="150000"/>
                <a:redMod val="100000"/>
                <a:blueMod val="100000"/>
              </a:schemeClr>
            </a:gs>
            <a:gs pos="100000">
              <a:schemeClr val="phClr">
                <a:tint val="60000"/>
                <a:satMod val="120000"/>
                <a:redMod val="100000"/>
                <a:blueMod val="100000"/>
              </a:schemeClr>
            </a:gs>
          </a:gsLst>
          <a:path path="circle">
            <a:fillToRect l="25000" t="25000" r="5000" b="5000"/>
          </a:path>
        </a:gradFill>
        <a:gradFill rotWithShape="1">
          <a:gsLst>
            <a:gs pos="0">
              <a:schemeClr val="phClr">
                <a:tint val="50000"/>
                <a:shade val="100000"/>
                <a:alpha val="100000"/>
                <a:satMod val="150000"/>
              </a:schemeClr>
            </a:gs>
            <a:gs pos="40000">
              <a:schemeClr val="phClr">
                <a:tint val="70000"/>
                <a:shade val="100000"/>
                <a:alpha val="100000"/>
                <a:satMod val="150000"/>
              </a:schemeClr>
            </a:gs>
            <a:gs pos="100000">
              <a:schemeClr val="phClr">
                <a:shade val="90000"/>
                <a:satMod val="11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88900" dist="50800" dir="11400000" sx="102000" sy="101000" algn="tl" rotWithShape="0">
              <a:srgbClr val="000000">
                <a:alpha val="35000"/>
              </a:srgbClr>
            </a:outerShdw>
          </a:effectLst>
          <a:scene3d>
            <a:camera prst="perspectiveFront" fov="4800000"/>
            <a:lightRig rig="morning" dir="tl"/>
          </a:scene3d>
          <a:sp3d prstMaterial="softmetal">
            <a:bevelT w="0" h="0"/>
          </a:sp3d>
        </a:effectStyle>
        <a:effectStyle>
          <a:effectLst>
            <a:innerShdw blurRad="50800" dist="25400" dir="13500000">
              <a:srgbClr val="000000">
                <a:alpha val="75000"/>
              </a:srgbClr>
            </a:innerShdw>
            <a:reflection blurRad="101600" stA="40000" endPos="50000" dist="63500" dir="5400000" fadeDir="7200000" sy="-100000" kx="300000" rotWithShape="0"/>
          </a:effectLst>
          <a:scene3d>
            <a:camera prst="orthographicFront">
              <a:rot lat="0" lon="0" rev="0"/>
            </a:camera>
            <a:lightRig rig="chilly" dir="tr">
              <a:rot lat="0" lon="0" rev="1200000"/>
            </a:lightRig>
          </a:scene3d>
          <a:sp3d prstMaterial="plastic">
            <a:bevelT w="0" h="0"/>
          </a:sp3d>
        </a:effectStyle>
      </a:effectStyleLst>
      <a:bgFillStyleLst>
        <a:blipFill rotWithShape="1">
          <a:blip xmlns:r="http://schemas.openxmlformats.org/officeDocument/2006/relationships" r:embed="rId1"/>
          <a:stretch/>
        </a:blipFill>
        <a:blipFill rotWithShape="1">
          <a:blip xmlns:r="http://schemas.openxmlformats.org/officeDocument/2006/relationships" r:embed="rId2"/>
          <a:stretch/>
        </a:blipFill>
        <a:blipFill rotWithShape="1">
          <a:blip xmlns:r="http://schemas.openxmlformats.org/officeDocument/2006/relationships" r:embed="rId3"/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Genesis.thmx</Template>
  <TotalTime>4625</TotalTime>
  <Words>183</Words>
  <Application>Microsoft Macintosh PowerPoint</Application>
  <PresentationFormat>On-screen Show (4:3)</PresentationFormat>
  <Paragraphs>48</Paragraphs>
  <Slides>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8" baseType="lpstr">
      <vt:lpstr>Genesis</vt:lpstr>
      <vt:lpstr>CO2 Token Ex Tokenizing CO2 and Market Making</vt:lpstr>
      <vt:lpstr>Tokenizing CO2 Assets</vt:lpstr>
      <vt:lpstr>Technology Breakdown</vt:lpstr>
      <vt:lpstr>Data Preparation</vt:lpstr>
      <vt:lpstr>Demonstration</vt:lpstr>
      <vt:lpstr> Future Enhancements  </vt:lpstr>
      <vt:lpstr>Ready to Fund the Next Revolution?</vt:lpstr>
    </vt:vector>
  </TitlesOfParts>
  <Company>Home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Etan Winograd</dc:creator>
  <cp:lastModifiedBy>Etan Winograd</cp:lastModifiedBy>
  <cp:revision>39</cp:revision>
  <dcterms:created xsi:type="dcterms:W3CDTF">2022-02-15T19:47:31Z</dcterms:created>
  <dcterms:modified xsi:type="dcterms:W3CDTF">2022-06-01T18:54:17Z</dcterms:modified>
</cp:coreProperties>
</file>